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79" r:id="rId4"/>
    <p:sldId id="314" r:id="rId5"/>
    <p:sldId id="315" r:id="rId6"/>
    <p:sldId id="316" r:id="rId7"/>
    <p:sldId id="280" r:id="rId8"/>
    <p:sldId id="272" r:id="rId9"/>
    <p:sldId id="281" r:id="rId10"/>
    <p:sldId id="284" r:id="rId11"/>
    <p:sldId id="285" r:id="rId12"/>
    <p:sldId id="270" r:id="rId13"/>
    <p:sldId id="267" r:id="rId14"/>
    <p:sldId id="269" r:id="rId15"/>
    <p:sldId id="268" r:id="rId16"/>
    <p:sldId id="275" r:id="rId17"/>
    <p:sldId id="276" r:id="rId18"/>
    <p:sldId id="283" r:id="rId19"/>
    <p:sldId id="278" r:id="rId20"/>
    <p:sldId id="301" r:id="rId21"/>
    <p:sldId id="302" r:id="rId22"/>
    <p:sldId id="287" r:id="rId23"/>
    <p:sldId id="288" r:id="rId24"/>
    <p:sldId id="295" r:id="rId25"/>
    <p:sldId id="289" r:id="rId26"/>
    <p:sldId id="297" r:id="rId27"/>
    <p:sldId id="293" r:id="rId28"/>
    <p:sldId id="290" r:id="rId29"/>
    <p:sldId id="291" r:id="rId30"/>
    <p:sldId id="292" r:id="rId31"/>
    <p:sldId id="299" r:id="rId32"/>
    <p:sldId id="303" r:id="rId33"/>
    <p:sldId id="339" r:id="rId34"/>
    <p:sldId id="305" r:id="rId35"/>
    <p:sldId id="307" r:id="rId36"/>
    <p:sldId id="306" r:id="rId37"/>
    <p:sldId id="308" r:id="rId38"/>
    <p:sldId id="313" r:id="rId39"/>
    <p:sldId id="337" r:id="rId40"/>
    <p:sldId id="338" r:id="rId41"/>
    <p:sldId id="311" r:id="rId42"/>
    <p:sldId id="312" r:id="rId43"/>
    <p:sldId id="342" r:id="rId44"/>
    <p:sldId id="343" r:id="rId45"/>
    <p:sldId id="300" r:id="rId46"/>
    <p:sldId id="317" r:id="rId47"/>
    <p:sldId id="318" r:id="rId48"/>
    <p:sldId id="320" r:id="rId49"/>
    <p:sldId id="321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27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 varScale="1">
        <p:scale>
          <a:sx n="94" d="100"/>
          <a:sy n="94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883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2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6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86095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80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253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9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3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9772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A5CB41-56A3-417D-BCA6-6BE0BECE89CE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583408-31E4-482C-BCBA-2217CF85374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99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1253" y="2634404"/>
            <a:ext cx="770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AI</a:t>
            </a:r>
            <a:r>
              <a:rPr lang="ko-KR" altLang="en-US" sz="4000" dirty="0" smtClean="0"/>
              <a:t>대학교 홈페이지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만들기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204135" y="3678621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Spring</a:t>
            </a:r>
            <a:r>
              <a:rPr lang="ko-KR" altLang="en-US" dirty="0" smtClean="0"/>
              <a:t>기반 </a:t>
            </a:r>
            <a:r>
              <a:rPr lang="en-US" altLang="ko-KR" dirty="0" err="1" smtClean="0"/>
              <a:t>mybatis</a:t>
            </a:r>
            <a:r>
              <a:rPr lang="ko-KR" altLang="en-US" dirty="0" smtClean="0"/>
              <a:t>활용 홈페이지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02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/>
              <a:t>대학교 홈페이지 </a:t>
            </a:r>
            <a:r>
              <a:rPr lang="en-US" altLang="ko-KR" dirty="0"/>
              <a:t>Main </a:t>
            </a:r>
            <a:r>
              <a:rPr lang="ko-KR" altLang="en-US" dirty="0" smtClean="0"/>
              <a:t>화면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3" y="1166646"/>
            <a:ext cx="5980386" cy="50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3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/>
              <a:t>대학교 소개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6"/>
            <a:ext cx="5980387" cy="50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4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자연과학대학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1166646"/>
            <a:ext cx="5980387" cy="50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</a:t>
            </a:r>
            <a:r>
              <a:rPr lang="ko-KR" altLang="en-US" dirty="0" smtClean="0"/>
              <a:t>공과대학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7"/>
            <a:ext cx="5980387" cy="50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5. </a:t>
            </a:r>
            <a:r>
              <a:rPr lang="ko-KR" altLang="en-US" dirty="0" smtClean="0"/>
              <a:t>게시판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1166647"/>
            <a:ext cx="5980387" cy="50975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85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6. </a:t>
            </a:r>
            <a:r>
              <a:rPr lang="ko-KR" altLang="en-US" dirty="0" smtClean="0"/>
              <a:t>회원가입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1166646"/>
            <a:ext cx="5980387" cy="50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7. </a:t>
            </a:r>
            <a:r>
              <a:rPr lang="ko-KR" altLang="en-US" dirty="0" smtClean="0"/>
              <a:t>도서관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6"/>
            <a:ext cx="5980387" cy="50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257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화면 구상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56937" y="1166647"/>
            <a:ext cx="3970283" cy="509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8. </a:t>
            </a:r>
            <a:r>
              <a:rPr lang="ko-KR" altLang="en-US" dirty="0" smtClean="0"/>
              <a:t>정보관리시스템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1166646"/>
            <a:ext cx="5980388" cy="50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4) </a:t>
            </a:r>
            <a:r>
              <a:rPr lang="ko-KR" altLang="en-US" sz="3200" dirty="0"/>
              <a:t>화면 </a:t>
            </a:r>
            <a:r>
              <a:rPr lang="en-US" altLang="ko-KR" sz="3200" dirty="0"/>
              <a:t>&amp; </a:t>
            </a:r>
            <a:r>
              <a:rPr lang="ko-KR" altLang="en-US" sz="3200" dirty="0"/>
              <a:t>기능 구현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0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</a:t>
            </a:r>
            <a:r>
              <a:rPr lang="en-US" altLang="ko-KR" sz="2000" dirty="0"/>
              <a:t>) 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MAIN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8"/>
            <a:ext cx="9935525" cy="50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7351" y="1144133"/>
            <a:ext cx="770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/>
              <a:t>목 차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000235" y="2314472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1) </a:t>
            </a:r>
            <a:r>
              <a:rPr lang="ko-KR" altLang="en-US" dirty="0" smtClean="0">
                <a:latin typeface="+mn-ea"/>
              </a:rPr>
              <a:t>팀원 소개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235" y="3146257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2) use-case diagram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0235" y="3978042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3) </a:t>
            </a:r>
            <a:r>
              <a:rPr lang="ko-KR" altLang="en-US" dirty="0" smtClean="0">
                <a:latin typeface="+mn-ea"/>
              </a:rPr>
              <a:t>화면 구상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235" y="4809827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4) </a:t>
            </a:r>
            <a:r>
              <a:rPr lang="ko-KR" altLang="en-US" dirty="0" smtClean="0">
                <a:latin typeface="+mn-ea"/>
              </a:rPr>
              <a:t>화면 </a:t>
            </a:r>
            <a:r>
              <a:rPr lang="en-US" altLang="ko-KR" dirty="0" smtClean="0">
                <a:latin typeface="+mn-ea"/>
              </a:rPr>
              <a:t>&amp; </a:t>
            </a:r>
            <a:r>
              <a:rPr lang="ko-KR" altLang="en-US" dirty="0" smtClean="0">
                <a:latin typeface="+mn-ea"/>
              </a:rPr>
              <a:t>기능 구현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235" y="5641612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5) </a:t>
            </a:r>
            <a:r>
              <a:rPr lang="ko-KR" altLang="en-US" dirty="0" smtClean="0">
                <a:latin typeface="+mn-ea"/>
              </a:rPr>
              <a:t>기능 구현 방법 </a:t>
            </a:r>
            <a:r>
              <a:rPr lang="en-US" altLang="ko-KR" dirty="0" smtClean="0">
                <a:latin typeface="+mn-ea"/>
              </a:rPr>
              <a:t>&amp; </a:t>
            </a:r>
            <a:r>
              <a:rPr lang="ko-KR" altLang="en-US" dirty="0" smtClean="0">
                <a:latin typeface="+mn-ea"/>
              </a:rPr>
              <a:t>문제 해결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3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4-2)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JOIN (1)</a:t>
            </a:r>
            <a:endParaRPr lang="ko-KR" altLang="en-US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303282" y="1166648"/>
            <a:ext cx="9935525" cy="5057768"/>
            <a:chOff x="964276" y="862565"/>
            <a:chExt cx="10814860" cy="58125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76" y="862565"/>
              <a:ext cx="10814860" cy="5812555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4295160" y="4222864"/>
              <a:ext cx="815278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41716" y="4181302"/>
              <a:ext cx="548640" cy="490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241" y="2291977"/>
              <a:ext cx="4263460" cy="386177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819353" y="4658926"/>
            <a:ext cx="234419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기능</a:t>
            </a:r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JOIN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창으로 넘어감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학번 및 교번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~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이메일까지 입력 후 회원 가입 완료 하면 학교 계정 생성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95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4-2) 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JOIN (2)</a:t>
            </a:r>
            <a:endParaRPr lang="ko-KR" altLang="en-US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03282" y="1166649"/>
            <a:ext cx="9935525" cy="5057768"/>
            <a:chOff x="1303282" y="939337"/>
            <a:chExt cx="10010340" cy="54864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282" y="939337"/>
              <a:ext cx="8962936" cy="5486401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9601198" y="4779818"/>
              <a:ext cx="490451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61708" y="4771505"/>
              <a:ext cx="4148052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183087" y="4816438"/>
              <a:ext cx="1130535" cy="36733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회원가입 완료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9601198" y="5217135"/>
              <a:ext cx="490451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61708" y="5208822"/>
              <a:ext cx="4148052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83087" y="5253755"/>
              <a:ext cx="1130535" cy="51527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메인 화면으로 돌아가기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4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7"/>
            <a:ext cx="9935525" cy="504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4-3)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err="1" smtClean="0"/>
              <a:t>LOGIN_before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2647" y="2206481"/>
            <a:ext cx="223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창이 열림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Id &amp; pw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버튼 클릭</a:t>
            </a:r>
            <a:endParaRPr lang="en-US" altLang="ko-KR" sz="1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만약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id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pw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다르다면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 후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페이지로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돌아감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220797"/>
            <a:ext cx="2402380" cy="66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950433"/>
            <a:ext cx="2402380" cy="6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4-3)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err="1" smtClean="0"/>
              <a:t>LOGIN_after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2647" y="2206481"/>
            <a:ext cx="223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창이 열림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Id &amp; pw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버튼 클릭</a:t>
            </a:r>
            <a:endParaRPr lang="en-US" altLang="ko-KR" sz="1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만약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id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pw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다르다면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경고창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 후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페이지로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돌아감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220797"/>
            <a:ext cx="2402380" cy="66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950433"/>
            <a:ext cx="2402380" cy="6621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7"/>
            <a:ext cx="9935525" cy="5042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2647" y="2206481"/>
            <a:ext cx="2859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</a:t>
            </a:r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Main page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가기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정상적으로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되었다면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homepage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가기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눌러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AI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대학교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main page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갈 수 있다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1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1" y="1166647"/>
            <a:ext cx="9935525" cy="5024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93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4-4)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찾기</a:t>
            </a:r>
            <a:r>
              <a:rPr lang="en-US" altLang="ko-KR" sz="2000" dirty="0" smtClean="0"/>
              <a:t>_ pw</a:t>
            </a:r>
            <a:r>
              <a:rPr lang="ko-KR" altLang="en-US" sz="2000" dirty="0" smtClean="0"/>
              <a:t>찾기와 동일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124591" y="1849129"/>
            <a:ext cx="26905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ID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찾기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시 등록했던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이름과 이메일을 입력한 후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아이디 찾기 버튼을 누르면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해당 계정의 아이디를 찾을 수 있다</a:t>
            </a:r>
            <a:r>
              <a:rPr lang="en-US" altLang="ko-KR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388" y="3445873"/>
            <a:ext cx="2069642" cy="242941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135983">
            <a:off x="8057097" y="3703688"/>
            <a:ext cx="969160" cy="62761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69571" y="3605477"/>
            <a:ext cx="609601" cy="25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78" y="4099034"/>
            <a:ext cx="4947892" cy="26124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170" y="6127293"/>
            <a:ext cx="5403274" cy="584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0" y="1161455"/>
            <a:ext cx="4947891" cy="1949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4-5)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HOME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3007327"/>
            <a:ext cx="4947891" cy="10917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172" y="2683933"/>
            <a:ext cx="5403272" cy="34433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172" y="1166647"/>
            <a:ext cx="5403272" cy="151728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303279" y="1173375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303279" y="301924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303279" y="4121044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0215" y="2705943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51170" y="6243190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6" y="4527197"/>
            <a:ext cx="5364224" cy="2174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6" y="1779626"/>
            <a:ext cx="5364223" cy="27475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7" y="1229710"/>
            <a:ext cx="5364222" cy="1232422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1136641" y="1277004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5" y="1225958"/>
            <a:ext cx="5153570" cy="18393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1" y="3065334"/>
            <a:ext cx="5153574" cy="15812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1" y="4623927"/>
            <a:ext cx="5153574" cy="174283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136641" y="462392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00869" y="126154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00869" y="3080531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500869" y="4549560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4-6)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INTRO</a:t>
            </a:r>
            <a:endParaRPr lang="ko-KR" altLang="en-US" sz="2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0" y="6127293"/>
            <a:ext cx="5153574" cy="584228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6500869" y="6232719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4-7)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검색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1" y="1166647"/>
            <a:ext cx="4785099" cy="3374873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433" y="1166647"/>
            <a:ext cx="4785099" cy="337487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39957" y="2707039"/>
            <a:ext cx="470898" cy="294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6960" y="3259652"/>
            <a:ext cx="2712720" cy="428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346960" y="3750425"/>
            <a:ext cx="304800" cy="950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01845" y="4701193"/>
            <a:ext cx="306298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1400" dirty="0" smtClean="0">
                <a:solidFill>
                  <a:schemeClr val="tx1"/>
                </a:solidFill>
              </a:rPr>
              <a:t> 검색하고 싶은 단어를 입력한다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216140" y="3626426"/>
            <a:ext cx="617220" cy="556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696200" y="3026250"/>
            <a:ext cx="327660" cy="223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402830" y="4230138"/>
            <a:ext cx="41910" cy="425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216140" y="4701193"/>
            <a:ext cx="322231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</a:rPr>
              <a:t>입력한 단어가 포함되는 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</a:t>
            </a:r>
            <a:r>
              <a:rPr lang="ko-KR" altLang="en-US" sz="1400" dirty="0" smtClean="0">
                <a:solidFill>
                  <a:schemeClr val="tx1"/>
                </a:solidFill>
              </a:rPr>
              <a:t>가 나타남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16140" y="5108864"/>
            <a:ext cx="339090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</a:rPr>
              <a:t>찾고있던 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 smtClean="0">
                <a:solidFill>
                  <a:schemeClr val="tx1"/>
                </a:solidFill>
              </a:rPr>
              <a:t>를 누르면 해당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 smtClean="0">
                <a:solidFill>
                  <a:schemeClr val="tx1"/>
                </a:solidFill>
              </a:rPr>
              <a:t>로 넘어간다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3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659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(1)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6"/>
            <a:ext cx="7720740" cy="3887954"/>
          </a:xfrm>
          <a:prstGeom prst="rect">
            <a:avLst/>
          </a:prstGeom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6604000" y="1524000"/>
            <a:ext cx="304801" cy="194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55935" y="1523999"/>
            <a:ext cx="287866" cy="19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81377" y="2076086"/>
            <a:ext cx="29372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대학교정보관리시스템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관리자계정만 시스템을 볼 수 있으며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System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 눌렀을 때 아래와 같은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알림창이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알림창에서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‘uni-system.exe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열기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클릭하면 정보관리시스템을 열 수 있다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646" y="4271341"/>
            <a:ext cx="8189127" cy="22042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97585" y="5212080"/>
            <a:ext cx="648393" cy="199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817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(2)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7"/>
            <a:ext cx="9935525" cy="50248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8095" y="1770611"/>
            <a:ext cx="3326909" cy="294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3612" y="2838797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① 입력란</a:t>
            </a:r>
            <a:endParaRPr lang="en-US" altLang="ko-KR" sz="3000" dirty="0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79817" y="1448877"/>
            <a:ext cx="6458990" cy="474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41374" y="3416999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④ </a:t>
            </a:r>
            <a:r>
              <a:rPr lang="en-US" altLang="ko-KR" sz="3000" dirty="0" smtClean="0">
                <a:solidFill>
                  <a:srgbClr val="FF0000"/>
                </a:solidFill>
              </a:rPr>
              <a:t>DB LIST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78094" y="4747875"/>
            <a:ext cx="332690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52749" y="4764809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15" y="4747876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r>
              <a:rPr lang="ko-KR" altLang="en-US" sz="2000" dirty="0" smtClean="0">
                <a:solidFill>
                  <a:srgbClr val="FF0000"/>
                </a:solidFill>
              </a:rPr>
              <a:t>기능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8094" y="5082616"/>
            <a:ext cx="3326909" cy="1108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73612" y="5484635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③ </a:t>
            </a:r>
            <a:r>
              <a:rPr lang="en-US" altLang="ko-KR" dirty="0" smtClean="0">
                <a:solidFill>
                  <a:srgbClr val="FF0000"/>
                </a:solidFill>
              </a:rPr>
              <a:t>FIND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1) </a:t>
            </a:r>
            <a:r>
              <a:rPr lang="ko-KR" altLang="en-US" sz="3000" dirty="0" smtClean="0"/>
              <a:t>팀원 소개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117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7"/>
            <a:ext cx="9966697" cy="50248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79815" y="1402080"/>
            <a:ext cx="6490164" cy="47893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03282" y="462455"/>
            <a:ext cx="392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(3)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1378095" y="1770611"/>
            <a:ext cx="3326909" cy="294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3612" y="2838797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① 입력란</a:t>
            </a:r>
            <a:endParaRPr lang="en-US" altLang="ko-KR" sz="3000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733599" y="1770611"/>
            <a:ext cx="446137" cy="387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225952" y="1402080"/>
            <a:ext cx="2648340" cy="6484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왼쪽 </a:t>
            </a:r>
            <a:r>
              <a:rPr lang="en-US" altLang="ko-KR" sz="1400" dirty="0" smtClean="0">
                <a:solidFill>
                  <a:schemeClr val="tx1"/>
                </a:solidFill>
              </a:rPr>
              <a:t>TITLE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오른쪽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입력칸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주소와 이메일을 제외하고는 모두 빈칸없이 채워야 기능들이 정상작동한다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78094" y="4747875"/>
            <a:ext cx="332690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78015" y="4747876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r>
              <a:rPr lang="ko-KR" altLang="en-US" sz="2000" dirty="0" smtClean="0">
                <a:solidFill>
                  <a:srgbClr val="FF0000"/>
                </a:solidFill>
              </a:rPr>
              <a:t>기능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4705003" y="3845679"/>
            <a:ext cx="399921" cy="1015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35628" y="2422726"/>
            <a:ext cx="4093328" cy="136753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INSERT :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회원가입과 같은 기능수행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UPADATE : DB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CLEAR :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입력칸</a:t>
            </a:r>
            <a:r>
              <a:rPr lang="ko-KR" altLang="en-US" sz="1400" dirty="0" smtClean="0">
                <a:solidFill>
                  <a:schemeClr val="tx1"/>
                </a:solidFill>
              </a:rPr>
              <a:t> 전체 지우기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DELETE : DB</a:t>
            </a:r>
            <a:r>
              <a:rPr lang="ko-KR" altLang="en-US" sz="1400" dirty="0" smtClean="0">
                <a:solidFill>
                  <a:schemeClr val="tx1"/>
                </a:solidFill>
              </a:rPr>
              <a:t>삭제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ALL DATA : DB LIST</a:t>
            </a:r>
            <a:r>
              <a:rPr lang="ko-KR" altLang="en-US" sz="1400" dirty="0" smtClean="0">
                <a:solidFill>
                  <a:schemeClr val="tx1"/>
                </a:solidFill>
              </a:rPr>
              <a:t>에 모든 </a:t>
            </a:r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나타내기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INDEX : </a:t>
            </a:r>
            <a:r>
              <a:rPr lang="ko-KR" altLang="en-US" sz="1400" dirty="0" smtClean="0">
                <a:solidFill>
                  <a:schemeClr val="tx1"/>
                </a:solidFill>
              </a:rPr>
              <a:t>조건을 입력하여 해당 조건에 맞는 </a:t>
            </a:r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78094" y="5082616"/>
            <a:ext cx="3326909" cy="1108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3612" y="5484635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③ </a:t>
            </a:r>
            <a:r>
              <a:rPr lang="en-US" altLang="ko-KR" dirty="0" smtClean="0">
                <a:solidFill>
                  <a:srgbClr val="FF0000"/>
                </a:solidFill>
              </a:rPr>
              <a:t>FIND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147462" y="1402080"/>
            <a:ext cx="2122517" cy="51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④ </a:t>
            </a:r>
            <a:r>
              <a:rPr lang="en-US" altLang="ko-KR" sz="3000" dirty="0" smtClean="0">
                <a:solidFill>
                  <a:srgbClr val="FF0000"/>
                </a:solidFill>
              </a:rPr>
              <a:t>DB LIST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704527" y="5510779"/>
            <a:ext cx="433131" cy="149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179736" y="4991100"/>
            <a:ext cx="3144786" cy="7391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이름</a:t>
            </a:r>
            <a:r>
              <a:rPr lang="en-US" altLang="ko-KR" sz="1400" dirty="0" smtClean="0">
                <a:solidFill>
                  <a:schemeClr val="tx1"/>
                </a:solidFill>
              </a:rPr>
              <a:t> / </a:t>
            </a:r>
            <a:r>
              <a:rPr lang="ko-KR" altLang="en-US" sz="1400" dirty="0" smtClean="0">
                <a:solidFill>
                  <a:schemeClr val="tx1"/>
                </a:solidFill>
              </a:rPr>
              <a:t>핸드폰번호를 입력해서 사람을 찾거나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학부를 선택해서 해당 학부의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확인 가능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24443" y="3908343"/>
            <a:ext cx="2099529" cy="2759157"/>
            <a:chOff x="8614191" y="3885483"/>
            <a:chExt cx="2261750" cy="2890401"/>
          </a:xfrm>
        </p:grpSpPr>
        <p:grpSp>
          <p:nvGrpSpPr>
            <p:cNvPr id="47" name="그룹 46"/>
            <p:cNvGrpSpPr/>
            <p:nvPr/>
          </p:nvGrpSpPr>
          <p:grpSpPr>
            <a:xfrm>
              <a:off x="8697769" y="3986527"/>
              <a:ext cx="2103362" cy="2720291"/>
              <a:chOff x="9166618" y="3946723"/>
              <a:chExt cx="2103362" cy="2720291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3946723"/>
                <a:ext cx="2103362" cy="686419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4525365"/>
                <a:ext cx="2103361" cy="68641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5087655"/>
                <a:ext cx="2103361" cy="74250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44598" y="5592456"/>
                <a:ext cx="1286242" cy="1074558"/>
              </a:xfrm>
              <a:prstGeom prst="rect">
                <a:avLst/>
              </a:prstGeom>
            </p:spPr>
          </p:pic>
        </p:grpSp>
        <p:sp>
          <p:nvSpPr>
            <p:cNvPr id="46" name="직사각형 45"/>
            <p:cNvSpPr/>
            <p:nvPr/>
          </p:nvSpPr>
          <p:spPr>
            <a:xfrm>
              <a:off x="8614191" y="3885483"/>
              <a:ext cx="2261750" cy="28904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직선 화살표 연결선 48"/>
          <p:cNvCxnSpPr>
            <a:stCxn id="45" idx="3"/>
          </p:cNvCxnSpPr>
          <p:nvPr/>
        </p:nvCxnSpPr>
        <p:spPr>
          <a:xfrm>
            <a:off x="8324522" y="5360670"/>
            <a:ext cx="4080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1" y="1166647"/>
            <a:ext cx="8946311" cy="3313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4-9) AI</a:t>
            </a:r>
            <a:r>
              <a:rPr lang="ko-KR" altLang="en-US" sz="2000" dirty="0" smtClean="0"/>
              <a:t>대학교 도서관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4106775" y="2885807"/>
            <a:ext cx="323909" cy="274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4137" y="3185131"/>
            <a:ext cx="5403274" cy="3498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7661" y="3452071"/>
            <a:ext cx="3601228" cy="52322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검색창에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도서를 입력하면 해당 단어가 포함되어 있는 도서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LIST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검색됨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940233" y="3185131"/>
            <a:ext cx="166542" cy="26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 13"/>
          <p:cNvSpPr/>
          <p:nvPr/>
        </p:nvSpPr>
        <p:spPr>
          <a:xfrm>
            <a:off x="5408610" y="3557507"/>
            <a:ext cx="735652" cy="31234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4-10) AI</a:t>
            </a:r>
            <a:r>
              <a:rPr lang="ko-KR" altLang="en-US" sz="2000" dirty="0" smtClean="0"/>
              <a:t>대학교 게시판 </a:t>
            </a:r>
            <a:r>
              <a:rPr lang="en-US" altLang="ko-KR" sz="2000" dirty="0" smtClean="0"/>
              <a:t>(1)</a:t>
            </a:r>
            <a:endParaRPr lang="ko-KR" altLang="en-US" sz="2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065647" y="901416"/>
            <a:ext cx="10344956" cy="5617530"/>
            <a:chOff x="1065647" y="901416"/>
            <a:chExt cx="10344956" cy="56175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901416"/>
              <a:ext cx="6382557" cy="360280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4543071"/>
              <a:ext cx="6382557" cy="19758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3068830"/>
              <a:ext cx="6382557" cy="182260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449782" y="901416"/>
              <a:ext cx="349134" cy="229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62254" y="3344807"/>
              <a:ext cx="737061" cy="10775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11979" y="6099641"/>
              <a:ext cx="349134" cy="229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3"/>
            </p:cNvCxnSpPr>
            <p:nvPr/>
          </p:nvCxnSpPr>
          <p:spPr>
            <a:xfrm>
              <a:off x="3798916" y="1015974"/>
              <a:ext cx="4386349" cy="174810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5" idx="3"/>
            </p:cNvCxnSpPr>
            <p:nvPr/>
          </p:nvCxnSpPr>
          <p:spPr>
            <a:xfrm flipV="1">
              <a:off x="3361113" y="3963371"/>
              <a:ext cx="4824152" cy="22508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endCxn id="21" idx="1"/>
            </p:cNvCxnSpPr>
            <p:nvPr/>
          </p:nvCxnSpPr>
          <p:spPr>
            <a:xfrm flipV="1">
              <a:off x="6999315" y="3334751"/>
              <a:ext cx="1185950" cy="50573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8185265" y="2646500"/>
              <a:ext cx="3225338" cy="13765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대학교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home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화면에서 게시판으로 들어갈 수 있는 링크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대학 알림은 공지사항 게시판으로 들어가며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,  EVENT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는 이달의 알림 게시판으로 들어감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11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12" y="1295451"/>
            <a:ext cx="5228977" cy="2690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389" y="1295452"/>
            <a:ext cx="5349557" cy="2609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461" y="3915654"/>
            <a:ext cx="5247485" cy="26694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12" y="3978462"/>
            <a:ext cx="5331049" cy="26066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4-10) AI</a:t>
            </a:r>
            <a:r>
              <a:rPr lang="ko-KR" altLang="en-US" sz="2000" dirty="0"/>
              <a:t>대학교 게시판 </a:t>
            </a:r>
            <a:r>
              <a:rPr lang="en-US" altLang="ko-KR" sz="2000" dirty="0" smtClean="0"/>
              <a:t>(2)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1874121" y="2095106"/>
            <a:ext cx="489818" cy="230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19974" y="4704418"/>
            <a:ext cx="299746" cy="23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74120" y="4776738"/>
            <a:ext cx="295502" cy="187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1" idx="3"/>
          </p:cNvCxnSpPr>
          <p:nvPr/>
        </p:nvCxnSpPr>
        <p:spPr>
          <a:xfrm>
            <a:off x="2363939" y="2210258"/>
            <a:ext cx="1480299" cy="78716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3"/>
          </p:cNvCxnSpPr>
          <p:nvPr/>
        </p:nvCxnSpPr>
        <p:spPr>
          <a:xfrm flipV="1">
            <a:off x="2169622" y="3980620"/>
            <a:ext cx="1210486" cy="88969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2"/>
          </p:cNvCxnSpPr>
          <p:nvPr/>
        </p:nvCxnSpPr>
        <p:spPr>
          <a:xfrm flipH="1">
            <a:off x="5966723" y="2299828"/>
            <a:ext cx="1458446" cy="72798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278603" y="3082694"/>
            <a:ext cx="4028284" cy="12476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각 게시판 링크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공지사항 게시판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외 읽기만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이달의 알림 </a:t>
            </a:r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 -&gt; </a:t>
            </a:r>
            <a:r>
              <a:rPr lang="ko-KR" altLang="en-US" sz="1400" dirty="0">
                <a:solidFill>
                  <a:schemeClr val="tx1"/>
                </a:solidFill>
              </a:rPr>
              <a:t>관리자 외 읽기만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 -&gt; </a:t>
            </a:r>
            <a:r>
              <a:rPr lang="ko-KR" altLang="en-US" sz="1400" dirty="0">
                <a:solidFill>
                  <a:schemeClr val="tx1"/>
                </a:solidFill>
              </a:rPr>
              <a:t>관리자 외 읽기만 </a:t>
            </a:r>
            <a:r>
              <a:rPr lang="ko-KR" altLang="en-US" sz="1400" dirty="0" smtClean="0">
                <a:solidFill>
                  <a:schemeClr val="tx1"/>
                </a:solidFill>
              </a:rPr>
              <a:t>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400" dirty="0" smtClean="0">
                <a:solidFill>
                  <a:schemeClr val="tx1"/>
                </a:solidFill>
              </a:rPr>
              <a:t>게시판 </a:t>
            </a: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전 회원 읽기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쓰기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28530" y="2090447"/>
            <a:ext cx="593278" cy="20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274724" y="4390666"/>
            <a:ext cx="684661" cy="38481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09160" y="2193579"/>
            <a:ext cx="434534" cy="894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598860" y="2129321"/>
            <a:ext cx="244628" cy="187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81799" y="1991342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87960" y="2097197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593868" y="4759529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971522" y="4679385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402385" y="4963888"/>
            <a:ext cx="284853" cy="148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7306887" y="3915655"/>
            <a:ext cx="4250280" cy="97857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7" t="2984" b="-1"/>
          <a:stretch/>
        </p:blipFill>
        <p:spPr>
          <a:xfrm>
            <a:off x="8749377" y="1959414"/>
            <a:ext cx="2483307" cy="700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4-10) AI</a:t>
            </a:r>
            <a:r>
              <a:rPr lang="ko-KR" altLang="en-US" sz="2000" dirty="0"/>
              <a:t>대학교 게시판 </a:t>
            </a:r>
            <a:r>
              <a:rPr lang="en-US" altLang="ko-KR" sz="2000" dirty="0" smtClean="0"/>
              <a:t>(3)</a:t>
            </a:r>
            <a:endParaRPr lang="ko-KR" altLang="en-US" sz="2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9378" y="1000362"/>
            <a:ext cx="2483307" cy="7006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9377" y="2919362"/>
            <a:ext cx="2483308" cy="7006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611" y="1000362"/>
            <a:ext cx="7321552" cy="411265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470057" y="1118604"/>
            <a:ext cx="1193648" cy="153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88832" y="3878414"/>
            <a:ext cx="7043852" cy="1372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</a:t>
            </a:r>
            <a:r>
              <a:rPr lang="ko-KR" altLang="en-US" sz="1400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회원이 보는 게시판에서 모두 </a:t>
            </a:r>
            <a:r>
              <a:rPr lang="en-US" altLang="ko-KR" sz="1400" dirty="0" smtClean="0">
                <a:solidFill>
                  <a:schemeClr val="tx1"/>
                </a:solidFill>
              </a:rPr>
              <a:t>library, system, logout 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 활성화되어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메뉴를 눌렀을 때 </a:t>
            </a:r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</a:rPr>
              <a:t>로그인 후 이용해주세요</a:t>
            </a:r>
            <a:r>
              <a:rPr lang="en-US" altLang="ko-KR" sz="1400" dirty="0" smtClean="0">
                <a:solidFill>
                  <a:schemeClr val="tx1"/>
                </a:solidFill>
              </a:rPr>
              <a:t>’ 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알림이 뜸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: system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메뉴를 눌렀을 때 </a:t>
            </a:r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계정만 접속 가능합니다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알림이 뜸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나머지 메뉴는 접속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모든 메뉴에 접속 가능함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18" y="3021654"/>
            <a:ext cx="5477071" cy="2936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15" y="951995"/>
            <a:ext cx="5490474" cy="26723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691" y="3779846"/>
            <a:ext cx="4804025" cy="21780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946" y="951995"/>
            <a:ext cx="5536988" cy="2804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4-11)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입력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>
          <a:xfrm>
            <a:off x="5928802" y="2253356"/>
            <a:ext cx="704754" cy="27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20928" y="2033379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7032833" y="3484838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03467" y="5150057"/>
            <a:ext cx="4551718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1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29" y="896954"/>
            <a:ext cx="6973840" cy="3829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29" y="4680602"/>
            <a:ext cx="6973840" cy="2019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3" y="893664"/>
            <a:ext cx="6364608" cy="3657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4-12)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수정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>
          <a:xfrm>
            <a:off x="1122218" y="4371874"/>
            <a:ext cx="640080" cy="27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71911" y="2275310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8670440" y="4408728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864129" y="4343722"/>
            <a:ext cx="769427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5501" y="4946457"/>
            <a:ext cx="3827247" cy="13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9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4957" y="1154833"/>
            <a:ext cx="3491345" cy="2482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714" y="1154833"/>
            <a:ext cx="6307019" cy="3188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4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4-13)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댓글 입력</a:t>
            </a:r>
            <a:endParaRPr lang="ko-KR" altLang="en-US" sz="2000" dirty="0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4729963" y="2075032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7930608" y="4444190"/>
            <a:ext cx="565000" cy="59332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714" y="5138281"/>
            <a:ext cx="6307019" cy="12214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55322" y="5665446"/>
            <a:ext cx="769427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8306" y="5351723"/>
            <a:ext cx="3697434" cy="7945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댓글 칸을 클릭하면 입력할 수 있는 팝업 창 열림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댓글 입력 후 목록으로 가면 제목</a:t>
            </a:r>
            <a:r>
              <a:rPr lang="en-US" altLang="ko-KR" sz="1400" dirty="0" smtClean="0">
                <a:solidFill>
                  <a:schemeClr val="tx1"/>
                </a:solidFill>
              </a:rPr>
              <a:t>[ ]</a:t>
            </a:r>
            <a:r>
              <a:rPr lang="ko-KR" altLang="en-US" sz="1400" dirty="0" smtClean="0">
                <a:solidFill>
                  <a:schemeClr val="tx1"/>
                </a:solidFill>
              </a:rPr>
              <a:t>안에 댓글 달린 개수 확인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7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60" y="1055716"/>
            <a:ext cx="8943426" cy="5503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학과 홈페이지</a:t>
            </a:r>
            <a:endParaRPr lang="ko-KR" altLang="en-US" sz="2000" dirty="0"/>
          </a:p>
        </p:txBody>
      </p:sp>
      <p:sp>
        <p:nvSpPr>
          <p:cNvPr id="18" name="직사각형 17"/>
          <p:cNvSpPr/>
          <p:nvPr/>
        </p:nvSpPr>
        <p:spPr>
          <a:xfrm>
            <a:off x="2116806" y="4037264"/>
            <a:ext cx="817587" cy="21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61266" y="5594674"/>
            <a:ext cx="753688" cy="224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10" y="3867286"/>
            <a:ext cx="5253644" cy="2766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131" y="3867286"/>
            <a:ext cx="5153395" cy="27662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1" y="462455"/>
            <a:ext cx="51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의과대학</a:t>
            </a:r>
            <a:r>
              <a:rPr lang="en-US" altLang="ko-KR" sz="2000" dirty="0" smtClean="0"/>
              <a:t>_MAIN, </a:t>
            </a:r>
            <a:r>
              <a:rPr lang="ko-KR" altLang="en-US" sz="2000" dirty="0" smtClean="0"/>
              <a:t>대학 소개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654" y="862565"/>
            <a:ext cx="6041742" cy="2956734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5625740" y="3644279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89121" y="2831707"/>
            <a:ext cx="615141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30923"/>
            <a:ext cx="387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1) </a:t>
            </a:r>
            <a:r>
              <a:rPr lang="ko-KR" altLang="en-US" sz="2000" dirty="0" smtClean="0"/>
              <a:t>팀원 소개</a:t>
            </a:r>
            <a:endParaRPr lang="ko-KR" altLang="en-US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999889" y="1287362"/>
            <a:ext cx="3900651" cy="3909848"/>
            <a:chOff x="6591299" y="1676245"/>
            <a:chExt cx="4025462" cy="3909848"/>
          </a:xfrm>
        </p:grpSpPr>
        <p:sp>
          <p:nvSpPr>
            <p:cNvPr id="5" name="직사각형 4"/>
            <p:cNvSpPr/>
            <p:nvPr/>
          </p:nvSpPr>
          <p:spPr>
            <a:xfrm>
              <a:off x="6591299" y="1676245"/>
              <a:ext cx="4025462" cy="3909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96503" y="2202732"/>
              <a:ext cx="21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1. </a:t>
              </a:r>
              <a:r>
                <a:rPr lang="ko-KR" altLang="en-US" sz="2000" dirty="0" smtClean="0"/>
                <a:t>이름 </a:t>
              </a:r>
              <a:r>
                <a:rPr lang="en-US" altLang="ko-KR" sz="2000" dirty="0" smtClean="0"/>
                <a:t>: </a:t>
              </a:r>
              <a:r>
                <a:rPr lang="ko-KR" altLang="en-US" sz="2000" dirty="0" smtClean="0"/>
                <a:t>이슬이</a:t>
              </a:r>
              <a:endParaRPr lang="ko-KR" alt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96503" y="3123773"/>
              <a:ext cx="267419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2. </a:t>
              </a:r>
              <a:r>
                <a:rPr lang="ko-KR" altLang="en-US" sz="2000" dirty="0" smtClean="0"/>
                <a:t>담당 파트 </a:t>
              </a:r>
              <a:r>
                <a:rPr lang="en-US" altLang="ko-KR" sz="2000" dirty="0" smtClean="0"/>
                <a:t>:</a:t>
              </a:r>
            </a:p>
            <a:p>
              <a:endParaRPr lang="en-US" altLang="ko-KR" sz="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자연과학대학 홈페이지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의과대학 홈페이지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회원가입기능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게시판</a:t>
              </a:r>
              <a:r>
                <a:rPr lang="en-US" altLang="ko-KR" dirty="0" smtClean="0"/>
                <a:t>_</a:t>
              </a:r>
              <a:r>
                <a:rPr lang="ko-KR" altLang="en-US" dirty="0" smtClean="0"/>
                <a:t>공지사항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게시판</a:t>
              </a:r>
              <a:r>
                <a:rPr lang="en-US" altLang="ko-KR" dirty="0" smtClean="0"/>
                <a:t>_</a:t>
              </a:r>
              <a:r>
                <a:rPr lang="ko-KR" altLang="en-US" dirty="0" smtClean="0"/>
                <a:t>자주하는 질문</a:t>
              </a:r>
              <a:endParaRPr lang="en-US" altLang="ko-KR" dirty="0" smtClean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480" y="1887635"/>
            <a:ext cx="3138276" cy="2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의과대학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교육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연구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431" y="918905"/>
            <a:ext cx="6402028" cy="32786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39" y="3219652"/>
            <a:ext cx="6235931" cy="34500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9887" y="2558228"/>
            <a:ext cx="856557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99270" y="4675746"/>
            <a:ext cx="679218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2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456" y="863203"/>
            <a:ext cx="5245331" cy="26212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350" y="4028168"/>
            <a:ext cx="4732252" cy="2421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057" y="4028168"/>
            <a:ext cx="4759923" cy="2421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518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4-15)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자연과학대학</a:t>
            </a:r>
            <a:r>
              <a:rPr lang="en-US" altLang="ko-KR" sz="2000" dirty="0" smtClean="0"/>
              <a:t>_MAIN, </a:t>
            </a:r>
            <a:r>
              <a:rPr lang="ko-KR" altLang="en-US" sz="2000" dirty="0" smtClean="0"/>
              <a:t>대학 소개</a:t>
            </a:r>
            <a:endParaRPr lang="ko-KR" altLang="en-US" sz="2000" dirty="0"/>
          </a:p>
        </p:txBody>
      </p:sp>
      <p:sp>
        <p:nvSpPr>
          <p:cNvPr id="17" name="아래쪽 화살표 16"/>
          <p:cNvSpPr/>
          <p:nvPr/>
        </p:nvSpPr>
        <p:spPr>
          <a:xfrm>
            <a:off x="5870447" y="3525290"/>
            <a:ext cx="351351" cy="46200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8412" y="877805"/>
            <a:ext cx="766848" cy="150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91087" y="6040418"/>
            <a:ext cx="422777" cy="192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00895" y="5866690"/>
            <a:ext cx="796450" cy="2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188472" y="4002539"/>
            <a:ext cx="418568" cy="915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29" y="2578187"/>
            <a:ext cx="6235931" cy="3455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4-15)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자연과학대학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교육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1" y="1356772"/>
            <a:ext cx="6103966" cy="31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884" y="4202308"/>
            <a:ext cx="4531000" cy="2387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679" y="4202308"/>
            <a:ext cx="4531000" cy="238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80" y="1048685"/>
            <a:ext cx="4905397" cy="25720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1727" y="1897683"/>
            <a:ext cx="321679" cy="378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9276" y="2667000"/>
            <a:ext cx="221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학부 소개 화면으로 넘어갑니다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01727" y="2279464"/>
            <a:ext cx="321679" cy="378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>
            <a:off x="2620083" y="1897683"/>
            <a:ext cx="1281644" cy="195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04459" y="1495646"/>
            <a:ext cx="203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연구 화면으로 넘어갑니다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>
            <a:endCxn id="9" idx="1"/>
          </p:cNvCxnSpPr>
          <p:nvPr/>
        </p:nvCxnSpPr>
        <p:spPr>
          <a:xfrm flipV="1">
            <a:off x="3096333" y="2468628"/>
            <a:ext cx="805394" cy="33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4-16) AI</a:t>
            </a:r>
            <a:r>
              <a:rPr lang="ko-KR" altLang="en-US" sz="2000" dirty="0"/>
              <a:t>대학교</a:t>
            </a:r>
            <a:r>
              <a:rPr lang="en-US" altLang="ko-KR" sz="2000" dirty="0"/>
              <a:t>_</a:t>
            </a:r>
            <a:r>
              <a:rPr lang="ko-KR" altLang="en-US" sz="2000" dirty="0"/>
              <a:t>공과대학</a:t>
            </a:r>
            <a:r>
              <a:rPr lang="en-US" altLang="ko-KR" sz="2000" dirty="0"/>
              <a:t>_MAIN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대학 소개</a:t>
            </a:r>
            <a:endParaRPr lang="ko-KR" altLang="en-US" sz="2000" dirty="0"/>
          </a:p>
        </p:txBody>
      </p:sp>
      <p:sp>
        <p:nvSpPr>
          <p:cNvPr id="18" name="아래쪽 화살표 17"/>
          <p:cNvSpPr/>
          <p:nvPr/>
        </p:nvSpPr>
        <p:spPr>
          <a:xfrm>
            <a:off x="5810565" y="3658561"/>
            <a:ext cx="484225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58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598" y="1395541"/>
            <a:ext cx="5561739" cy="28335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269" y="3021785"/>
            <a:ext cx="5794949" cy="3081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4-16) AI</a:t>
            </a:r>
            <a:r>
              <a:rPr lang="ko-KR" altLang="en-US" sz="2000" dirty="0"/>
              <a:t>대학교</a:t>
            </a:r>
            <a:r>
              <a:rPr lang="en-US" altLang="ko-KR" sz="2000" dirty="0"/>
              <a:t>_</a:t>
            </a:r>
            <a:r>
              <a:rPr lang="ko-KR" altLang="en-US" sz="2000" dirty="0"/>
              <a:t>공과대학</a:t>
            </a:r>
            <a:r>
              <a:rPr lang="en-US" altLang="ko-KR" sz="2000" dirty="0"/>
              <a:t>_</a:t>
            </a:r>
            <a:r>
              <a:rPr lang="ko-KR" altLang="en-US" sz="2000" dirty="0"/>
              <a:t>교육</a:t>
            </a:r>
            <a:r>
              <a:rPr lang="en-US" altLang="ko-KR" sz="2000" dirty="0"/>
              <a:t>,</a:t>
            </a:r>
            <a:r>
              <a:rPr lang="ko-KR" altLang="en-US" sz="2000" dirty="0"/>
              <a:t>교수진</a:t>
            </a:r>
          </a:p>
        </p:txBody>
      </p:sp>
    </p:spTree>
    <p:extLst>
      <p:ext uri="{BB962C8B-B14F-4D97-AF65-F5344CB8AC3E}">
        <p14:creationId xmlns:p14="http://schemas.microsoft.com/office/powerpoint/2010/main" val="2904379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5) </a:t>
            </a:r>
            <a:r>
              <a:rPr lang="ko-KR" altLang="en-US" sz="3000" dirty="0" smtClean="0"/>
              <a:t>기능 구현 방법 </a:t>
            </a:r>
            <a:r>
              <a:rPr lang="en-US" altLang="ko-KR" sz="3000" dirty="0" smtClean="0"/>
              <a:t>&amp; </a:t>
            </a:r>
            <a:r>
              <a:rPr lang="ko-KR" altLang="en-US" sz="3000" dirty="0" smtClean="0"/>
              <a:t>문제해결</a:t>
            </a:r>
            <a:endParaRPr lang="ko-KR" alt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323848" y="3538268"/>
            <a:ext cx="155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</a:t>
            </a:r>
            <a:r>
              <a:rPr lang="en-US" altLang="ko-KR" sz="2000" dirty="0" smtClean="0"/>
              <a:t>ource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44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5-1) </a:t>
            </a:r>
            <a:r>
              <a:rPr lang="ko-KR" altLang="en-US" sz="2000" dirty="0" smtClean="0"/>
              <a:t>로그인 기능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2678657"/>
            <a:ext cx="3132084" cy="36026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03281" y="1105593"/>
            <a:ext cx="5297215" cy="133003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DAO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id, pw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유효한지 확인하는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보여지는 로그인 화면 구현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login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버튼을 눌렀을 때 유효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작동하도록 코드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974" y="3489434"/>
            <a:ext cx="5156242" cy="2175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68" y="2678657"/>
            <a:ext cx="3718326" cy="360267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3282" y="2678657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16974" y="3524370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592768" y="2658602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2658602"/>
            <a:ext cx="4606953" cy="3589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15" y="3597940"/>
            <a:ext cx="5715247" cy="198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5-2) ID/PW</a:t>
            </a:r>
            <a:r>
              <a:rPr lang="ko-KR" altLang="en-US" sz="2000" dirty="0" smtClean="0"/>
              <a:t> 찾기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303281" y="1105593"/>
            <a:ext cx="5433849" cy="133003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DAO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출력되는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사용자에게 보여지는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찾기 화면 구현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찾기 버튼을 눌렀을 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구동 되도록 코딩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03282" y="2678657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86115" y="3597940"/>
            <a:ext cx="234573" cy="2508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891" y="1824347"/>
            <a:ext cx="4958247" cy="238487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837891" y="1824347"/>
            <a:ext cx="234573" cy="261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303281" y="3307593"/>
            <a:ext cx="5751541" cy="232417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사용자가 아이디 찾기 기능을 이용할 때 나올 수 있는 경우의 수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이름과 이메일이 일치하지 않음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이름과 이메일이 일치하여 아이디를 찾음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두 가지 경우를 모두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return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담아 해결하려고 시도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실패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String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변경하여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번 해결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번은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null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써서 해결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5-2) ID/PW</a:t>
            </a:r>
            <a:r>
              <a:rPr lang="ko-KR" altLang="en-US" sz="2000" dirty="0" smtClean="0"/>
              <a:t> 찾기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문제해결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303282" y="1105593"/>
            <a:ext cx="5717628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찾기 버튼을 눌렀을 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가져오지 못함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3281" y="2208462"/>
            <a:ext cx="5864773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해결방법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DAO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ID/PW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리턴 값을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-&gt;String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변경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8"/>
          <a:stretch/>
        </p:blipFill>
        <p:spPr>
          <a:xfrm>
            <a:off x="7439856" y="1104158"/>
            <a:ext cx="3930871" cy="32963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72337" y="1075583"/>
            <a:ext cx="354724" cy="146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0549" y="4124522"/>
            <a:ext cx="530936" cy="146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56" y="4429125"/>
            <a:ext cx="3930871" cy="201949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39855" y="5715001"/>
            <a:ext cx="3930871" cy="72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1" y="3458253"/>
            <a:ext cx="6411220" cy="1286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5-3) </a:t>
            </a:r>
            <a:r>
              <a:rPr lang="ko-KR" altLang="en-US" sz="2000" dirty="0" smtClean="0"/>
              <a:t>정보관리시스템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303281" y="1105593"/>
            <a:ext cx="5587969" cy="77308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exe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파일로 변환한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jar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(java)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스프링 홈페이지에서 실행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03281" y="2200349"/>
            <a:ext cx="6147386" cy="93623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해결방법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Java script 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code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크롬에서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열기 위해 레지스트리 편집기에서 새로운 키 생성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96325" y="3800344"/>
            <a:ext cx="2332628" cy="2063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18" idx="3"/>
            <a:endCxn id="17" idx="1"/>
          </p:cNvCxnSpPr>
          <p:nvPr/>
        </p:nvCxnSpPr>
        <p:spPr>
          <a:xfrm flipV="1">
            <a:off x="5128953" y="3393645"/>
            <a:ext cx="2086494" cy="509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15447" y="3238557"/>
            <a:ext cx="1088967" cy="310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exe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 경로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81" y="5065980"/>
            <a:ext cx="4328337" cy="1743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47191" y="5033954"/>
            <a:ext cx="1675922" cy="2063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623440" y="5269187"/>
            <a:ext cx="339199" cy="292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64407" y="5523107"/>
            <a:ext cx="3251040" cy="310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infosys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레지스트리 편집기에서 생성한 키 이름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407" y="5932115"/>
            <a:ext cx="3251040" cy="310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</a:t>
            </a:r>
            <a:r>
              <a:rPr lang="en-US" altLang="ko-KR" sz="1400" dirty="0" smtClean="0">
                <a:solidFill>
                  <a:schemeClr val="tx1"/>
                </a:solidFill>
              </a:rPr>
              <a:t>ystem() : exe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파일을 여는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javascript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함수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215447" y="3654887"/>
            <a:ext cx="1992098" cy="3101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uni</a:t>
            </a:r>
            <a:r>
              <a:rPr lang="en-US" altLang="ko-KR" sz="1400" dirty="0" smtClean="0">
                <a:solidFill>
                  <a:schemeClr val="tx1"/>
                </a:solidFill>
              </a:rPr>
              <a:t>-system : exe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 이름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447" y="1934259"/>
            <a:ext cx="2554614" cy="2554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30923"/>
            <a:ext cx="387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1) </a:t>
            </a:r>
            <a:r>
              <a:rPr lang="ko-KR" altLang="en-US" sz="2000" dirty="0" smtClean="0"/>
              <a:t>팀원 소개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877027" y="1813849"/>
            <a:ext cx="2092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이름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이슬이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77027" y="2734890"/>
            <a:ext cx="25912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담당 파트 </a:t>
            </a:r>
            <a:r>
              <a:rPr lang="en-US" altLang="ko-KR" sz="2000" dirty="0" smtClean="0"/>
              <a:t>:</a:t>
            </a:r>
          </a:p>
          <a:p>
            <a:endParaRPr lang="en-US" altLang="ko-KR" sz="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자연과학대학 홈페이지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의과대학 홈페이지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</a:t>
            </a:r>
            <a:r>
              <a:rPr lang="en-US" altLang="ko-KR" dirty="0" smtClean="0"/>
              <a:t>_</a:t>
            </a:r>
            <a:r>
              <a:rPr lang="ko-KR" altLang="en-US" dirty="0" smtClean="0"/>
              <a:t>자주하는 질문</a:t>
            </a:r>
            <a:endParaRPr lang="en-US" altLang="ko-KR" dirty="0" smtClean="0"/>
          </a:p>
        </p:txBody>
      </p:sp>
      <p:grpSp>
        <p:nvGrpSpPr>
          <p:cNvPr id="17" name="그룹 16"/>
          <p:cNvGrpSpPr/>
          <p:nvPr/>
        </p:nvGrpSpPr>
        <p:grpSpPr>
          <a:xfrm>
            <a:off x="6999889" y="1287362"/>
            <a:ext cx="3900651" cy="3909848"/>
            <a:chOff x="6591299" y="1676245"/>
            <a:chExt cx="4025462" cy="3909848"/>
          </a:xfrm>
        </p:grpSpPr>
        <p:sp>
          <p:nvSpPr>
            <p:cNvPr id="18" name="직사각형 17"/>
            <p:cNvSpPr/>
            <p:nvPr/>
          </p:nvSpPr>
          <p:spPr>
            <a:xfrm>
              <a:off x="6591299" y="1676245"/>
              <a:ext cx="4025462" cy="3909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96503" y="2202732"/>
              <a:ext cx="215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1. </a:t>
              </a:r>
              <a:r>
                <a:rPr lang="ko-KR" altLang="en-US" sz="2000" dirty="0" smtClean="0"/>
                <a:t>이름 </a:t>
              </a:r>
              <a:r>
                <a:rPr lang="en-US" altLang="ko-KR" sz="2000" dirty="0" smtClean="0"/>
                <a:t>: </a:t>
              </a:r>
              <a:r>
                <a:rPr lang="ko-KR" altLang="en-US" sz="2000" dirty="0"/>
                <a:t>이민규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6503" y="3123773"/>
              <a:ext cx="2674190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2. </a:t>
              </a:r>
              <a:r>
                <a:rPr lang="ko-KR" altLang="en-US" sz="2000" dirty="0" smtClean="0"/>
                <a:t>담당 파트 </a:t>
              </a:r>
              <a:r>
                <a:rPr lang="en-US" altLang="ko-KR" sz="2000" dirty="0" smtClean="0"/>
                <a:t>:</a:t>
              </a:r>
            </a:p>
            <a:p>
              <a:endParaRPr lang="en-US" altLang="ko-KR" sz="5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공과대학 홈페이지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도서관시스템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게시판</a:t>
              </a:r>
              <a:r>
                <a:rPr lang="en-US" altLang="ko-KR" dirty="0" smtClean="0"/>
                <a:t>-</a:t>
              </a:r>
              <a:r>
                <a:rPr lang="ko-KR" altLang="en-US" dirty="0" smtClean="0"/>
                <a:t>이벤트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/>
                <a:t>검색 기능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5022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301" y="662510"/>
            <a:ext cx="4950995" cy="3254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5-4) </a:t>
            </a:r>
            <a:r>
              <a:rPr lang="ko-KR" altLang="en-US" sz="2000" dirty="0" smtClean="0"/>
              <a:t>도서관 문제해결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검색기능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크롤링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303282" y="1010091"/>
            <a:ext cx="4499002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페이지를 넘길 때 검색 값이 초기화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(null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03282" y="2017458"/>
            <a:ext cx="4499002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값을 저장할 공간을 만들고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hidden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03281" y="3024825"/>
            <a:ext cx="7100886" cy="139754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값을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libtxt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지정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시에 각각의 페이지에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libtxt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값을 저장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페이지를 넘길 때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libtxt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다시 검색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currentPageNo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번호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 검색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03281" y="4569897"/>
            <a:ext cx="5717628" cy="74228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에러 방지를 위해 페이지 번호 기본값을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지정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922" y="4636852"/>
            <a:ext cx="3753374" cy="628738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7099069" y="4951221"/>
            <a:ext cx="489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92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5-5) </a:t>
            </a:r>
            <a:r>
              <a:rPr lang="ko-KR" altLang="en-US" sz="2000" dirty="0" smtClean="0"/>
              <a:t>도서관 문제해결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이미지 가져오기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1303281" y="1010091"/>
            <a:ext cx="5064268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크롤링으로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가져온 데이터 중 일부 이미지 깨짐 현상 발생</a:t>
            </a: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03281" y="2015353"/>
            <a:ext cx="3617854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깨진 이미지를 대체하는 이미지 생성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3280" y="3020614"/>
            <a:ext cx="5970355" cy="1501509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크롤링한 주소에서 외부서버에서 이미지를 받아오도록 되어있음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동일한 외부 서버 생성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동일한 주소에 이미지를 생성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셀프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271" y="771125"/>
            <a:ext cx="3694106" cy="2919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271" y="3838522"/>
            <a:ext cx="3694106" cy="2919726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9383923" y="3529236"/>
            <a:ext cx="304802" cy="470902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10052" y="862565"/>
            <a:ext cx="278479" cy="243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97584" y="2833630"/>
            <a:ext cx="278479" cy="243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718365" y="3886936"/>
            <a:ext cx="610988" cy="5686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22521" y="5942951"/>
            <a:ext cx="610988" cy="5686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49" y="873035"/>
            <a:ext cx="2316013" cy="2155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15" y="900869"/>
            <a:ext cx="2933161" cy="1563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842" y="2476106"/>
            <a:ext cx="3126057" cy="11521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73" y="3147450"/>
            <a:ext cx="3273127" cy="29118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099" y="3747371"/>
            <a:ext cx="2986752" cy="25615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5-6) </a:t>
            </a:r>
            <a:r>
              <a:rPr lang="ko-KR" altLang="en-US" sz="2000" dirty="0" smtClean="0"/>
              <a:t>회원가입 기능</a:t>
            </a:r>
            <a:endParaRPr lang="ko-KR" altLang="en-US" sz="2000" dirty="0"/>
          </a:p>
        </p:txBody>
      </p:sp>
      <p:sp>
        <p:nvSpPr>
          <p:cNvPr id="11" name="타원 10"/>
          <p:cNvSpPr/>
          <p:nvPr/>
        </p:nvSpPr>
        <p:spPr>
          <a:xfrm>
            <a:off x="1145338" y="1055172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582576" y="1024424"/>
            <a:ext cx="234573" cy="2508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97900" y="3546867"/>
            <a:ext cx="234573" cy="261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00567" y="3760882"/>
            <a:ext cx="234573" cy="261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13227" y="2638012"/>
            <a:ext cx="234573" cy="2613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92419" y="1039091"/>
            <a:ext cx="4337085" cy="2169622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시 필요한 정보의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 생성 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인터페이스와 그 인터페이스를 주입 받을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인터페이스를 구현한 클래스 생성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7405" y="3145078"/>
            <a:ext cx="6301046" cy="275695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게시판이 총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테이블로 나뉘어져 있는 상태에서 회원가입 시 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게시판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연동되지 않는 문제가 발생되었다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primary key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게시판 번호로 되어있고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primary key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학번으로 되어있는 상황에서 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내에 게시판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시킬 정보가 없는 것을 확인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내에 게시판 번호를 추가하고 그 값을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foreign key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설정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클래스에도 게시판 번호 추가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FK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따른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XML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작성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3282" y="462455"/>
            <a:ext cx="354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5-6) </a:t>
            </a:r>
            <a:r>
              <a:rPr lang="ko-KR" altLang="en-US" sz="2000" dirty="0"/>
              <a:t>회원가입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문제해결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1047405" y="1105593"/>
            <a:ext cx="6301046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각각 따로 만들어 결합 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mapping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오류 발생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7405" y="2125335"/>
            <a:ext cx="6301046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해결방법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게시판의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PK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변수를 회원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추가하고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FK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값으로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555077" y="1105593"/>
            <a:ext cx="4149177" cy="4796443"/>
            <a:chOff x="7580015" y="1551868"/>
            <a:chExt cx="4149177" cy="45457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0015" y="1551868"/>
              <a:ext cx="4149177" cy="454578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8794800" y="2991283"/>
              <a:ext cx="1371664" cy="1462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6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231" y="3805617"/>
            <a:ext cx="3364036" cy="27098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5-7) </a:t>
            </a:r>
            <a:r>
              <a:rPr lang="ko-KR" altLang="en-US" sz="2000" dirty="0"/>
              <a:t>게시판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CRUD </a:t>
            </a:r>
            <a:r>
              <a:rPr lang="ko-KR" altLang="en-US" sz="2000" dirty="0" smtClean="0"/>
              <a:t>기능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291267" y="1074296"/>
            <a:ext cx="4146084" cy="3998422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테이블 생성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클래스를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테이블과 맞춰서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CRUD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작업을 작성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XML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작성하여 인터페이스 구현체를 주입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(DI)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받아 동작하게 한다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유지보수가 편리하기 위해 비즈니스 계층인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인터페이스를 구현한 클래스를 만들어준다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설계한 게시판을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클래스를 만들어 그 클래스 내에서 여러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메소드를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작성하고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RequestMapping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등을 이용해서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분기해준다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29" y="1014971"/>
            <a:ext cx="2688035" cy="17190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372" y="1024601"/>
            <a:ext cx="3017243" cy="10526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372" y="2046511"/>
            <a:ext cx="3049338" cy="17757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03282" y="1074297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37494" y="1074296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60372" y="2126929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354" y="4407425"/>
            <a:ext cx="2616198" cy="19662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354" y="2353259"/>
            <a:ext cx="2923184" cy="2121131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303281" y="3886035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402362" y="4407425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92423" y="2420072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216" y="1556440"/>
            <a:ext cx="3046640" cy="23409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0854" y="4376083"/>
            <a:ext cx="3789931" cy="1429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5-8) </a:t>
            </a:r>
            <a:r>
              <a:rPr lang="ko-KR" altLang="en-US" sz="2000" dirty="0" smtClean="0"/>
              <a:t>게시판 </a:t>
            </a:r>
            <a:r>
              <a:rPr lang="ko-KR" altLang="en-US" sz="2000" dirty="0" err="1" smtClean="0"/>
              <a:t>페이징</a:t>
            </a:r>
            <a:r>
              <a:rPr lang="ko-KR" altLang="en-US" sz="2000" dirty="0" smtClean="0"/>
              <a:t> 기능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292420" y="1039091"/>
            <a:ext cx="4146084" cy="556627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처리를 위한 정보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페이지 번호와 한 페이지당 몇 개의 데이터를 보여줄 것인가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담은 클래스를 작성해 준다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화면에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처리를 위해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DTO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클래스를 만들고 한 페이지에 보여지는 데이터와 페이지번호를 계산하여 코드를 작성해 준다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10" y="1158983"/>
            <a:ext cx="3222295" cy="32171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7263" y="1563346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390880" y="4489247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57060" y="1158983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2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5-9) </a:t>
            </a:r>
            <a:r>
              <a:rPr lang="ko-KR" altLang="en-US" sz="2000" dirty="0" smtClean="0"/>
              <a:t>게시판 검색 기능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292420" y="1039091"/>
            <a:ext cx="4146084" cy="556627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Mapper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동적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검색 조건을 문자열을 이용해서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가지의 조합으로 처리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Jsp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foreach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이용해서 검색조건들을 처리하는데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typeArr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이라는 속성을 이용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Jsp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검색 조건과 키워드가 들어갈 수 있게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13" y="862565"/>
            <a:ext cx="4307398" cy="3501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315" y="3631006"/>
            <a:ext cx="4836636" cy="314957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85995" y="987630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87191" y="3698518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47405" y="3145077"/>
            <a:ext cx="6301046" cy="2441076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자체에서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문을 썼을 때는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절에 우선 연산자인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씌워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조건들을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처리하는 것에 착안하여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Mapper 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문에서 기존의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처리를 위해 작성된 클래스를 주입 받아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태그를 이용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태그를 이용하여 검색 조건에 맞게 검색 시 그 데이터는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일부를 별도로 보관하고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필요한 경우 주입 받은 클래스의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pageNum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맞게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시키는 형태로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3281" y="462455"/>
            <a:ext cx="360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5-9) </a:t>
            </a:r>
            <a:r>
              <a:rPr lang="ko-KR" altLang="en-US" sz="2000" dirty="0"/>
              <a:t>게시판 검색 </a:t>
            </a:r>
            <a:r>
              <a:rPr lang="ko-KR" altLang="en-US" sz="2000" dirty="0" smtClean="0"/>
              <a:t>기능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문제해결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1047405" y="1105593"/>
            <a:ext cx="6301046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다중 항목 검색 구현 시 데이터를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개만 나타내야 하는데 그보다 많은 양의 데이터가 검색됨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7405" y="2125335"/>
            <a:ext cx="6301046" cy="85984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해결방법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Mapper XML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내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문에서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태그를 이용해서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일부를 별도로 보관하고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필요한 경우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include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시키는 형태로 사용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109" y="290945"/>
            <a:ext cx="2987575" cy="32460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173" y="3906982"/>
            <a:ext cx="3660005" cy="27099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241" y="1238596"/>
            <a:ext cx="2865309" cy="280138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384762" y="1408761"/>
            <a:ext cx="304510" cy="214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850851" y="2680608"/>
            <a:ext cx="304510" cy="1226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82893" y="1238596"/>
            <a:ext cx="2635759" cy="1226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429173" y="290944"/>
            <a:ext cx="2122151" cy="935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64" y="947576"/>
            <a:ext cx="2709819" cy="662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5-10) </a:t>
            </a:r>
            <a:r>
              <a:rPr lang="ko-KR" altLang="en-US" sz="2000" dirty="0" smtClean="0"/>
              <a:t>게시판 댓글 기능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292419" y="947576"/>
            <a:ext cx="4303835" cy="3433231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댓글 구조에 맞는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 설계 후 그에 맞게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추가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생성하고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안에 댓글 테이블에 필요한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문을 작성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인터페이스와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클래스를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인터페이스의 객체인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객체를 주입 받을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Ajax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jQuery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js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파일에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5995" y="987630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64" y="2518248"/>
            <a:ext cx="2656913" cy="1974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85" y="3275783"/>
            <a:ext cx="2405379" cy="1831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456" y="2045945"/>
            <a:ext cx="2660839" cy="12298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64" y="1625549"/>
            <a:ext cx="2867587" cy="862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200" y="938468"/>
            <a:ext cx="1317688" cy="13111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056" y="938468"/>
            <a:ext cx="1934638" cy="13111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325" y="4492260"/>
            <a:ext cx="2796312" cy="212148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869946" y="1086478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08876" y="987630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53380" y="1748198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185994" y="2609985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04519" y="2101343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23649" y="3342733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56522" y="4522767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8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038" y="4559210"/>
            <a:ext cx="1952625" cy="21957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351" y="4575168"/>
            <a:ext cx="2477069" cy="213715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3129563" y="4575168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27" y="862564"/>
            <a:ext cx="1873039" cy="1032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77" y="3380451"/>
            <a:ext cx="2663378" cy="2816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73" y="1827868"/>
            <a:ext cx="2814666" cy="1460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173" y="895903"/>
            <a:ext cx="3841090" cy="840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5-11) </a:t>
            </a:r>
            <a:r>
              <a:rPr lang="ko-KR" altLang="en-US" sz="2000" dirty="0" smtClean="0"/>
              <a:t>게시판 파일 업로드 기능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7292420" y="1039091"/>
            <a:ext cx="4146084" cy="556627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코딩 순서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이름 중복 방지를 위한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및 파일 이름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type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 정보의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 생성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테이블 정보의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DTO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작성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인터페이스 및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Mapper XML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생성 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파일에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입력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클래스를 만들어 업로드 된 파일을 체크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어제 사용된 파일의 목록을 얻어오고 해당 폴더의 파일 목록에서 데이터베이스에 없는 파일을 찾아냄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이후 데이터베이스에 없는 파일을 삭제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업로드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URL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메소드를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추가한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클래스 파일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5995" y="987630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125673" y="915379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793" y="1827868"/>
            <a:ext cx="2266144" cy="25447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216" y="4023360"/>
            <a:ext cx="2857250" cy="27494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207436" y="1902921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92591" y="1895301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12435" y="3486779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55209" y="4090793"/>
            <a:ext cx="234573" cy="24742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095" y="1906575"/>
            <a:ext cx="3284438" cy="2889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30923"/>
            <a:ext cx="387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1) </a:t>
            </a:r>
            <a:r>
              <a:rPr lang="ko-KR" altLang="en-US" sz="2000" dirty="0" smtClean="0"/>
              <a:t>팀원 소개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6999889" y="1287362"/>
            <a:ext cx="3900651" cy="3909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77027" y="1813849"/>
            <a:ext cx="2092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이름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김승현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77027" y="2734890"/>
            <a:ext cx="25912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담당 파트 </a:t>
            </a:r>
            <a:r>
              <a:rPr lang="en-US" altLang="ko-KR" sz="2000" dirty="0" smtClean="0"/>
              <a:t>:</a:t>
            </a:r>
          </a:p>
          <a:p>
            <a:endParaRPr lang="en-US" altLang="ko-KR" sz="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대학교 메인홈페이지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 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id/pw </a:t>
            </a:r>
            <a:r>
              <a:rPr lang="ko-KR" altLang="en-US" dirty="0" smtClean="0"/>
              <a:t>찾기 기능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정보관리시스템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</a:t>
            </a:r>
            <a:r>
              <a:rPr lang="en-US" altLang="ko-KR" dirty="0" smtClean="0"/>
              <a:t>-Q&amp;A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10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-END-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59720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2</a:t>
            </a:r>
            <a:r>
              <a:rPr lang="en-US" altLang="ko-KR" sz="3000" dirty="0" smtClean="0"/>
              <a:t>) </a:t>
            </a:r>
            <a:r>
              <a:rPr lang="en-US" altLang="ko-KR" sz="3200" dirty="0">
                <a:latin typeface="+mn-ea"/>
              </a:rPr>
              <a:t>use-case diagram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078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30923"/>
            <a:ext cx="387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</a:t>
            </a:r>
            <a:r>
              <a:rPr lang="en-US" altLang="ko-KR" sz="2000" dirty="0" smtClean="0"/>
              <a:t>) use-case diagram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63" y="1166649"/>
            <a:ext cx="10390957" cy="51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3) </a:t>
            </a:r>
            <a:r>
              <a:rPr lang="ko-KR" altLang="en-US" sz="3200" dirty="0" smtClean="0">
                <a:latin typeface="+mn-ea"/>
              </a:rPr>
              <a:t>화면 구상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96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1247</TotalTime>
  <Words>1844</Words>
  <Application>Microsoft Office PowerPoint</Application>
  <PresentationFormat>와이드스크린</PresentationFormat>
  <Paragraphs>339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맑은 고딕</vt:lpstr>
      <vt:lpstr>휴먼매직체</vt:lpstr>
      <vt:lpstr>휴먼편지체</vt:lpstr>
      <vt:lpstr>Arial</vt:lpstr>
      <vt:lpstr>Gill Sans MT</vt:lpstr>
      <vt:lpstr>Impact</vt:lpstr>
      <vt:lpstr>Badge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pc374</dc:creator>
  <cp:lastModifiedBy>pc354</cp:lastModifiedBy>
  <cp:revision>158</cp:revision>
  <dcterms:created xsi:type="dcterms:W3CDTF">2021-09-15T04:43:29Z</dcterms:created>
  <dcterms:modified xsi:type="dcterms:W3CDTF">2021-10-28T08:01:51Z</dcterms:modified>
</cp:coreProperties>
</file>